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 Bold" charset="1" panose="00000900000000000000"/>
      <p:regular r:id="rId16"/>
    </p:embeddedFont>
    <p:embeddedFont>
      <p:font typeface="Overpas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gif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gif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gif" Type="http://schemas.openxmlformats.org/officeDocument/2006/relationships/image"/><Relationship Id="rId13" Target="../media/image52.gif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gif" Type="http://schemas.openxmlformats.org/officeDocument/2006/relationships/image"/><Relationship Id="rId3" Target="../media/image54.gif" Type="http://schemas.openxmlformats.org/officeDocument/2006/relationships/image"/><Relationship Id="rId4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gif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69.gif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45853">
            <a:off x="13081395" y="7587450"/>
            <a:ext cx="6123180" cy="5444063"/>
          </a:xfrm>
          <a:custGeom>
            <a:avLst/>
            <a:gdLst/>
            <a:ahLst/>
            <a:cxnLst/>
            <a:rect r="r" b="b" t="t" l="l"/>
            <a:pathLst>
              <a:path h="5444063" w="6123180">
                <a:moveTo>
                  <a:pt x="0" y="0"/>
                </a:moveTo>
                <a:lnTo>
                  <a:pt x="6123180" y="0"/>
                </a:lnTo>
                <a:lnTo>
                  <a:pt x="6123180" y="5444063"/>
                </a:lnTo>
                <a:lnTo>
                  <a:pt x="0" y="544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928">
            <a:off x="-1521410" y="-2968012"/>
            <a:ext cx="5912598" cy="5256837"/>
          </a:xfrm>
          <a:custGeom>
            <a:avLst/>
            <a:gdLst/>
            <a:ahLst/>
            <a:cxnLst/>
            <a:rect r="r" b="b" t="t" l="l"/>
            <a:pathLst>
              <a:path h="5256837" w="5912598">
                <a:moveTo>
                  <a:pt x="0" y="0"/>
                </a:moveTo>
                <a:lnTo>
                  <a:pt x="5912598" y="0"/>
                </a:lnTo>
                <a:lnTo>
                  <a:pt x="5912598" y="5256837"/>
                </a:lnTo>
                <a:lnTo>
                  <a:pt x="0" y="52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54655"/>
            <a:ext cx="16230600" cy="166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57"/>
              </a:lnSpc>
            </a:pPr>
            <a:r>
              <a:rPr lang="en-US" b="true" sz="9699" spc="-213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PORTHEALTH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691527" y="5534054"/>
            <a:ext cx="4642919" cy="5803648"/>
          </a:xfrm>
          <a:custGeom>
            <a:avLst/>
            <a:gdLst/>
            <a:ahLst/>
            <a:cxnLst/>
            <a:rect r="r" b="b" t="t" l="l"/>
            <a:pathLst>
              <a:path h="5803648" w="4642919">
                <a:moveTo>
                  <a:pt x="0" y="0"/>
                </a:moveTo>
                <a:lnTo>
                  <a:pt x="4642919" y="0"/>
                </a:lnTo>
                <a:lnTo>
                  <a:pt x="4642919" y="5803648"/>
                </a:lnTo>
                <a:lnTo>
                  <a:pt x="0" y="58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50611">
            <a:off x="1681022" y="7026600"/>
            <a:ext cx="1422641" cy="2625679"/>
          </a:xfrm>
          <a:custGeom>
            <a:avLst/>
            <a:gdLst/>
            <a:ahLst/>
            <a:cxnLst/>
            <a:rect r="r" b="b" t="t" l="l"/>
            <a:pathLst>
              <a:path h="2625679" w="1422641">
                <a:moveTo>
                  <a:pt x="0" y="0"/>
                </a:moveTo>
                <a:lnTo>
                  <a:pt x="1422641" y="0"/>
                </a:lnTo>
                <a:lnTo>
                  <a:pt x="1422641" y="2625679"/>
                </a:lnTo>
                <a:lnTo>
                  <a:pt x="0" y="2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52712" y="604440"/>
            <a:ext cx="2306588" cy="2725658"/>
          </a:xfrm>
          <a:custGeom>
            <a:avLst/>
            <a:gdLst/>
            <a:ahLst/>
            <a:cxnLst/>
            <a:rect r="r" b="b" t="t" l="l"/>
            <a:pathLst>
              <a:path h="2725658" w="2306588">
                <a:moveTo>
                  <a:pt x="0" y="0"/>
                </a:moveTo>
                <a:lnTo>
                  <a:pt x="2306588" y="0"/>
                </a:lnTo>
                <a:lnTo>
                  <a:pt x="2306588" y="2725658"/>
                </a:lnTo>
                <a:lnTo>
                  <a:pt x="0" y="2725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338381" y="-1092211"/>
            <a:ext cx="4458895" cy="42359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5546932">
            <a:off x="1075949" y="550212"/>
            <a:ext cx="2390377" cy="2241217"/>
          </a:xfrm>
          <a:custGeom>
            <a:avLst/>
            <a:gdLst/>
            <a:ahLst/>
            <a:cxnLst/>
            <a:rect r="r" b="b" t="t" l="l"/>
            <a:pathLst>
              <a:path h="2241217" w="2390377">
                <a:moveTo>
                  <a:pt x="0" y="0"/>
                </a:moveTo>
                <a:lnTo>
                  <a:pt x="2390376" y="0"/>
                </a:lnTo>
                <a:lnTo>
                  <a:pt x="2390376" y="2241218"/>
                </a:lnTo>
                <a:lnTo>
                  <a:pt x="0" y="2241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83086" y="2809483"/>
            <a:ext cx="9560907" cy="615865"/>
            <a:chOff x="0" y="0"/>
            <a:chExt cx="12747876" cy="8211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747876" cy="821153"/>
              <a:chOff x="0" y="0"/>
              <a:chExt cx="2463630" cy="1586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63629" cy="158694"/>
              </a:xfrm>
              <a:custGeom>
                <a:avLst/>
                <a:gdLst/>
                <a:ahLst/>
                <a:cxnLst/>
                <a:rect r="r" b="b" t="t" l="l"/>
                <a:pathLst>
                  <a:path h="158694" w="2463629">
                    <a:moveTo>
                      <a:pt x="41297" y="0"/>
                    </a:moveTo>
                    <a:lnTo>
                      <a:pt x="2422332" y="0"/>
                    </a:lnTo>
                    <a:cubicBezTo>
                      <a:pt x="2433285" y="0"/>
                      <a:pt x="2443789" y="4351"/>
                      <a:pt x="2451534" y="12096"/>
                    </a:cubicBezTo>
                    <a:cubicBezTo>
                      <a:pt x="2459279" y="19840"/>
                      <a:pt x="2463629" y="30344"/>
                      <a:pt x="2463629" y="41297"/>
                    </a:cubicBezTo>
                    <a:lnTo>
                      <a:pt x="2463629" y="117397"/>
                    </a:lnTo>
                    <a:cubicBezTo>
                      <a:pt x="2463629" y="140205"/>
                      <a:pt x="2445140" y="158694"/>
                      <a:pt x="2422332" y="158694"/>
                    </a:cubicBezTo>
                    <a:lnTo>
                      <a:pt x="41297" y="158694"/>
                    </a:lnTo>
                    <a:cubicBezTo>
                      <a:pt x="18489" y="158694"/>
                      <a:pt x="0" y="140205"/>
                      <a:pt x="0" y="117397"/>
                    </a:cubicBezTo>
                    <a:lnTo>
                      <a:pt x="0" y="41297"/>
                    </a:lnTo>
                    <a:cubicBezTo>
                      <a:pt x="0" y="18489"/>
                      <a:pt x="18489" y="0"/>
                      <a:pt x="41297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2463630" cy="2063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12479" y="73572"/>
              <a:ext cx="787081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6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DreamTeam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1873334" y="137072"/>
              <a:ext cx="539145" cy="539145"/>
            </a:xfrm>
            <a:custGeom>
              <a:avLst/>
              <a:gdLst/>
              <a:ahLst/>
              <a:cxnLst/>
              <a:rect r="r" b="b" t="t" l="l"/>
              <a:pathLst>
                <a:path h="539145" w="539145">
                  <a:moveTo>
                    <a:pt x="0" y="0"/>
                  </a:moveTo>
                  <a:lnTo>
                    <a:pt x="539145" y="0"/>
                  </a:lnTo>
                  <a:lnTo>
                    <a:pt x="539145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3291" y="137072"/>
              <a:ext cx="539145" cy="539145"/>
            </a:xfrm>
            <a:custGeom>
              <a:avLst/>
              <a:gdLst/>
              <a:ahLst/>
              <a:cxnLst/>
              <a:rect r="r" b="b" t="t" l="l"/>
              <a:pathLst>
                <a:path h="539145" w="539145">
                  <a:moveTo>
                    <a:pt x="0" y="0"/>
                  </a:moveTo>
                  <a:lnTo>
                    <a:pt x="539146" y="0"/>
                  </a:lnTo>
                  <a:lnTo>
                    <a:pt x="539146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3945198" y="8661176"/>
            <a:ext cx="1016420" cy="10215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5219">
            <a:off x="11764770" y="6186997"/>
            <a:ext cx="8536878" cy="8459270"/>
          </a:xfrm>
          <a:custGeom>
            <a:avLst/>
            <a:gdLst/>
            <a:ahLst/>
            <a:cxnLst/>
            <a:rect r="r" b="b" t="t" l="l"/>
            <a:pathLst>
              <a:path h="8459270" w="8536878">
                <a:moveTo>
                  <a:pt x="0" y="0"/>
                </a:moveTo>
                <a:lnTo>
                  <a:pt x="8536878" y="0"/>
                </a:lnTo>
                <a:lnTo>
                  <a:pt x="8536878" y="8459271"/>
                </a:lnTo>
                <a:lnTo>
                  <a:pt x="0" y="845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4260" y="4522091"/>
            <a:ext cx="12962269" cy="3438619"/>
            <a:chOff x="0" y="0"/>
            <a:chExt cx="12428116" cy="3296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3820" y="-22860"/>
              <a:ext cx="12514477" cy="3398520"/>
            </a:xfrm>
            <a:custGeom>
              <a:avLst/>
              <a:gdLst/>
              <a:ahLst/>
              <a:cxnLst/>
              <a:rect r="r" b="b" t="t" l="l"/>
              <a:pathLst>
                <a:path h="3398520" w="12514477">
                  <a:moveTo>
                    <a:pt x="7467263" y="43180"/>
                  </a:moveTo>
                  <a:cubicBezTo>
                    <a:pt x="10109096" y="48260"/>
                    <a:pt x="10680596" y="13970"/>
                    <a:pt x="10909196" y="158750"/>
                  </a:cubicBezTo>
                  <a:cubicBezTo>
                    <a:pt x="11257177" y="381000"/>
                    <a:pt x="11756287" y="801370"/>
                    <a:pt x="12061087" y="1073150"/>
                  </a:cubicBezTo>
                  <a:cubicBezTo>
                    <a:pt x="12174116" y="1173480"/>
                    <a:pt x="12514477" y="1466850"/>
                    <a:pt x="12513206" y="1638300"/>
                  </a:cubicBezTo>
                  <a:cubicBezTo>
                    <a:pt x="12511937" y="1827530"/>
                    <a:pt x="12066166" y="2307590"/>
                    <a:pt x="11935356" y="2423160"/>
                  </a:cubicBezTo>
                  <a:cubicBezTo>
                    <a:pt x="11348616" y="2947670"/>
                    <a:pt x="11164466" y="3220720"/>
                    <a:pt x="10756796" y="3248660"/>
                  </a:cubicBezTo>
                  <a:cubicBezTo>
                    <a:pt x="10191646" y="3288030"/>
                    <a:pt x="1338580" y="3398520"/>
                    <a:pt x="792480" y="3223260"/>
                  </a:cubicBezTo>
                  <a:cubicBezTo>
                    <a:pt x="508000" y="3131820"/>
                    <a:pt x="254000" y="2527300"/>
                    <a:pt x="179070" y="2256790"/>
                  </a:cubicBezTo>
                  <a:cubicBezTo>
                    <a:pt x="0" y="1615440"/>
                    <a:pt x="76200" y="1018540"/>
                    <a:pt x="382270" y="474980"/>
                  </a:cubicBezTo>
                  <a:cubicBezTo>
                    <a:pt x="495300" y="275590"/>
                    <a:pt x="732790" y="55880"/>
                    <a:pt x="962660" y="43180"/>
                  </a:cubicBezTo>
                  <a:cubicBezTo>
                    <a:pt x="1948400" y="0"/>
                    <a:pt x="3938375" y="39370"/>
                    <a:pt x="7467263" y="43180"/>
                  </a:cubicBezTo>
                  <a:close/>
                </a:path>
              </a:pathLst>
            </a:custGeom>
            <a:solidFill>
              <a:srgbClr val="67BAE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66700"/>
            <a:ext cx="11019309" cy="293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9"/>
              </a:lnSpc>
              <a:spcBef>
                <a:spcPct val="0"/>
              </a:spcBef>
            </a:pPr>
            <a:r>
              <a:rPr lang="en-US" b="true" sz="9999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Благодарим за вниманието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718854"/>
            <a:ext cx="9788653" cy="1117860"/>
            <a:chOff x="0" y="0"/>
            <a:chExt cx="13051537" cy="14904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3051537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84028"/>
              <a:ext cx="13051537" cy="806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19255" y="2809660"/>
            <a:ext cx="3992340" cy="3760059"/>
          </a:xfrm>
          <a:custGeom>
            <a:avLst/>
            <a:gdLst/>
            <a:ahLst/>
            <a:cxnLst/>
            <a:rect r="r" b="b" t="t" l="l"/>
            <a:pathLst>
              <a:path h="3760059" w="3992340">
                <a:moveTo>
                  <a:pt x="3992341" y="0"/>
                </a:moveTo>
                <a:lnTo>
                  <a:pt x="0" y="0"/>
                </a:lnTo>
                <a:lnTo>
                  <a:pt x="0" y="3760059"/>
                </a:lnTo>
                <a:lnTo>
                  <a:pt x="3992341" y="3760059"/>
                </a:lnTo>
                <a:lnTo>
                  <a:pt x="3992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9545">
            <a:off x="13820396" y="6831096"/>
            <a:ext cx="7040793" cy="4621320"/>
          </a:xfrm>
          <a:custGeom>
            <a:avLst/>
            <a:gdLst/>
            <a:ahLst/>
            <a:cxnLst/>
            <a:rect r="r" b="b" t="t" l="l"/>
            <a:pathLst>
              <a:path h="4621320" w="7040793">
                <a:moveTo>
                  <a:pt x="0" y="0"/>
                </a:moveTo>
                <a:lnTo>
                  <a:pt x="7040793" y="0"/>
                </a:lnTo>
                <a:lnTo>
                  <a:pt x="7040793" y="4621321"/>
                </a:lnTo>
                <a:lnTo>
                  <a:pt x="0" y="4621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4218" y="7682628"/>
            <a:ext cx="3819012" cy="1669059"/>
            <a:chOff x="0" y="0"/>
            <a:chExt cx="5092016" cy="22254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59320" y="676885"/>
              <a:ext cx="2691118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Калина Терзийска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59320" y="1069663"/>
              <a:ext cx="269111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24603">
            <a:off x="15433304" y="9120742"/>
            <a:ext cx="1840256" cy="1251374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647524" y="7776015"/>
            <a:ext cx="1482291" cy="1482285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7259486">
            <a:off x="-3499385" y="-2971594"/>
            <a:ext cx="7379696" cy="7312608"/>
          </a:xfrm>
          <a:custGeom>
            <a:avLst/>
            <a:gdLst/>
            <a:ahLst/>
            <a:cxnLst/>
            <a:rect r="r" b="b" t="t" l="l"/>
            <a:pathLst>
              <a:path h="7312608" w="7379696">
                <a:moveTo>
                  <a:pt x="0" y="0"/>
                </a:moveTo>
                <a:lnTo>
                  <a:pt x="7379697" y="0"/>
                </a:lnTo>
                <a:lnTo>
                  <a:pt x="7379697" y="7312608"/>
                </a:lnTo>
                <a:lnTo>
                  <a:pt x="0" y="7312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244217" y="816043"/>
            <a:ext cx="1871145" cy="1861790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-955938">
            <a:off x="2055234" y="360457"/>
            <a:ext cx="851583" cy="781908"/>
          </a:xfrm>
          <a:custGeom>
            <a:avLst/>
            <a:gdLst/>
            <a:ahLst/>
            <a:cxnLst/>
            <a:rect r="r" b="b" t="t" l="l"/>
            <a:pathLst>
              <a:path h="781908" w="851583">
                <a:moveTo>
                  <a:pt x="0" y="0"/>
                </a:moveTo>
                <a:lnTo>
                  <a:pt x="851583" y="0"/>
                </a:lnTo>
                <a:lnTo>
                  <a:pt x="851583" y="781908"/>
                </a:lnTo>
                <a:lnTo>
                  <a:pt x="0" y="781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51822" y="9164913"/>
            <a:ext cx="530643" cy="583840"/>
          </a:xfrm>
          <a:custGeom>
            <a:avLst/>
            <a:gdLst/>
            <a:ahLst/>
            <a:cxnLst/>
            <a:rect r="r" b="b" t="t" l="l"/>
            <a:pathLst>
              <a:path h="583840" w="530643">
                <a:moveTo>
                  <a:pt x="0" y="0"/>
                </a:moveTo>
                <a:lnTo>
                  <a:pt x="530644" y="0"/>
                </a:lnTo>
                <a:lnTo>
                  <a:pt x="530644" y="583840"/>
                </a:lnTo>
                <a:lnTo>
                  <a:pt x="0" y="5838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41956">
            <a:off x="2031878" y="2010115"/>
            <a:ext cx="796211" cy="609463"/>
          </a:xfrm>
          <a:custGeom>
            <a:avLst/>
            <a:gdLst/>
            <a:ahLst/>
            <a:cxnLst/>
            <a:rect r="r" b="b" t="t" l="l"/>
            <a:pathLst>
              <a:path h="609463" w="796211">
                <a:moveTo>
                  <a:pt x="0" y="0"/>
                </a:moveTo>
                <a:lnTo>
                  <a:pt x="796212" y="0"/>
                </a:lnTo>
                <a:lnTo>
                  <a:pt x="796212" y="609463"/>
                </a:lnTo>
                <a:lnTo>
                  <a:pt x="0" y="609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758399" y="2314847"/>
            <a:ext cx="2771202" cy="2614729"/>
            <a:chOff x="0" y="0"/>
            <a:chExt cx="3694936" cy="348630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885017"/>
              <a:ext cx="3694936" cy="1601289"/>
              <a:chOff x="0" y="0"/>
              <a:chExt cx="729864" cy="31630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734762" y="0"/>
              <a:ext cx="2225412" cy="222541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75479" y="2224915"/>
              <a:ext cx="2943978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Данаил Йорданов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75479" y="2658757"/>
              <a:ext cx="294397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Ментор</a:t>
              </a: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8402854" y="2370133"/>
            <a:ext cx="1482291" cy="1482285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215" t="0" r="-215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924770" y="5405826"/>
            <a:ext cx="3819012" cy="1669059"/>
            <a:chOff x="0" y="0"/>
            <a:chExt cx="5092016" cy="222541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259320" y="676885"/>
              <a:ext cx="2710569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Светослав Вачков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259320" y="1069663"/>
              <a:ext cx="2710569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3018154" y="5499213"/>
            <a:ext cx="1482291" cy="1482285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6666" t="0" r="-16666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1460756" y="5405826"/>
            <a:ext cx="3819012" cy="1669059"/>
            <a:chOff x="0" y="0"/>
            <a:chExt cx="5092016" cy="222541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2259320" y="492735"/>
              <a:ext cx="2652216" cy="74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Анна Ерин Михалкова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259320" y="1069663"/>
              <a:ext cx="2652216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1554140" y="5499213"/>
            <a:ext cx="1482291" cy="1482285"/>
            <a:chOff x="0" y="0"/>
            <a:chExt cx="6350000" cy="634997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16666" t="0" r="-16666" b="0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924770" y="7589241"/>
            <a:ext cx="3819012" cy="1669059"/>
            <a:chOff x="0" y="0"/>
            <a:chExt cx="5092016" cy="222541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2259320" y="676885"/>
              <a:ext cx="2711691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Стефан Крусашки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259320" y="1069663"/>
              <a:ext cx="2711691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3018154" y="7682628"/>
            <a:ext cx="1482291" cy="1482285"/>
            <a:chOff x="0" y="0"/>
            <a:chExt cx="6350000" cy="634997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-16782" t="0" r="-37017" b="-1535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7234494" y="6561453"/>
            <a:ext cx="3819012" cy="1669059"/>
            <a:chOff x="0" y="0"/>
            <a:chExt cx="5092016" cy="2225412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71" id="71"/>
            <p:cNvSpPr txBox="true"/>
            <p:nvPr/>
          </p:nvSpPr>
          <p:spPr>
            <a:xfrm rot="0">
              <a:off x="2259320" y="676885"/>
              <a:ext cx="2710569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Явор Минковски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2259320" y="1069663"/>
              <a:ext cx="2710569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73" id="73"/>
          <p:cNvGrpSpPr>
            <a:grpSpLocks noChangeAspect="true"/>
          </p:cNvGrpSpPr>
          <p:nvPr/>
        </p:nvGrpSpPr>
        <p:grpSpPr>
          <a:xfrm rot="0">
            <a:off x="7327878" y="6654840"/>
            <a:ext cx="1482291" cy="1482285"/>
            <a:chOff x="0" y="0"/>
            <a:chExt cx="6350000" cy="6349975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 l="0" t="-21942" r="0" b="-21942"/>
              </a:stretch>
            </a:blip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3759300" y="547185"/>
            <a:ext cx="10769400" cy="130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b="true" sz="800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Кои сме ние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0525" y="998726"/>
            <a:ext cx="1346695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verpass Bold"/>
                <a:ea typeface="Overpass Bold"/>
                <a:cs typeface="Overpass Bold"/>
                <a:sym typeface="Overpass Bold"/>
              </a:rPr>
              <a:t>ПРОБЛЕМ И НАСТОЯЩИ РЕШЕНИЯ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6481">
            <a:off x="884290" y="645438"/>
            <a:ext cx="1602645" cy="1626300"/>
          </a:xfrm>
          <a:custGeom>
            <a:avLst/>
            <a:gdLst/>
            <a:ahLst/>
            <a:cxnLst/>
            <a:rect r="r" b="b" t="t" l="l"/>
            <a:pathLst>
              <a:path h="1626300" w="1602645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77328">
            <a:off x="15802464" y="644079"/>
            <a:ext cx="1602645" cy="1626300"/>
          </a:xfrm>
          <a:custGeom>
            <a:avLst/>
            <a:gdLst/>
            <a:ahLst/>
            <a:cxnLst/>
            <a:rect r="r" b="b" t="t" l="l"/>
            <a:pathLst>
              <a:path h="1626300" w="1602645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3718" y="3024872"/>
            <a:ext cx="953351" cy="953351"/>
            <a:chOff x="0" y="0"/>
            <a:chExt cx="1271134" cy="12711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 u="none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24940" y="3024872"/>
            <a:ext cx="953351" cy="953351"/>
            <a:chOff x="0" y="0"/>
            <a:chExt cx="1271134" cy="127113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 u="none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30681" y="3024872"/>
            <a:ext cx="953351" cy="953351"/>
            <a:chOff x="0" y="0"/>
            <a:chExt cx="1271134" cy="127113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291147">
            <a:off x="1700522" y="3267075"/>
            <a:ext cx="2912116" cy="4114800"/>
          </a:xfrm>
          <a:custGeom>
            <a:avLst/>
            <a:gdLst/>
            <a:ahLst/>
            <a:cxnLst/>
            <a:rect r="r" b="b" t="t" l="l"/>
            <a:pathLst>
              <a:path h="4114800" w="2912116">
                <a:moveTo>
                  <a:pt x="0" y="0"/>
                </a:moveTo>
                <a:lnTo>
                  <a:pt x="2912117" y="0"/>
                </a:lnTo>
                <a:lnTo>
                  <a:pt x="2912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7578373" y="3025603"/>
            <a:ext cx="3381996" cy="4938816"/>
          </a:xfrm>
          <a:custGeom>
            <a:avLst/>
            <a:gdLst/>
            <a:ahLst/>
            <a:cxnLst/>
            <a:rect r="r" b="b" t="t" l="l"/>
            <a:pathLst>
              <a:path h="4938816" w="3381996">
                <a:moveTo>
                  <a:pt x="0" y="0"/>
                </a:moveTo>
                <a:lnTo>
                  <a:pt x="3381996" y="0"/>
                </a:lnTo>
                <a:lnTo>
                  <a:pt x="3381996" y="4938815"/>
                </a:lnTo>
                <a:lnTo>
                  <a:pt x="0" y="493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45197" y="3804012"/>
            <a:ext cx="5648710" cy="1910291"/>
          </a:xfrm>
          <a:custGeom>
            <a:avLst/>
            <a:gdLst/>
            <a:ahLst/>
            <a:cxnLst/>
            <a:rect r="r" b="b" t="t" l="l"/>
            <a:pathLst>
              <a:path h="1910291" w="5648710">
                <a:moveTo>
                  <a:pt x="0" y="0"/>
                </a:moveTo>
                <a:lnTo>
                  <a:pt x="5648710" y="0"/>
                </a:lnTo>
                <a:lnTo>
                  <a:pt x="5648710" y="1910291"/>
                </a:lnTo>
                <a:lnTo>
                  <a:pt x="0" y="191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124940" y="4168140"/>
            <a:ext cx="4710657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Дезинформираност от страна на пациентите, относто резултата от техния преглед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700" y="4168140"/>
            <a:ext cx="4777066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Неефективна връзка между пациента и лекаря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30681" y="4168140"/>
            <a:ext cx="4038119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Затруднено следване на медицинските предписания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B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r="r" b="b" t="t" l="l"/>
              <a:pathLst>
                <a:path h="14296217" w="13609998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r="r" b="b" t="t" l="l"/>
              <a:pathLst>
                <a:path h="14296217" w="13609998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90921" y="3669336"/>
            <a:ext cx="4334694" cy="4400836"/>
            <a:chOff x="0" y="0"/>
            <a:chExt cx="1141648" cy="11590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28600"/>
              <a:ext cx="1141648" cy="138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65651" y="3669336"/>
            <a:ext cx="4334694" cy="4400836"/>
            <a:chOff x="0" y="0"/>
            <a:chExt cx="1141648" cy="1159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28600"/>
              <a:ext cx="1141648" cy="138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87654" y="3669336"/>
            <a:ext cx="4334694" cy="4400836"/>
            <a:chOff x="0" y="0"/>
            <a:chExt cx="1141648" cy="11590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41648" cy="1216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0021" y="2885904"/>
            <a:ext cx="2152813" cy="2590913"/>
          </a:xfrm>
          <a:custGeom>
            <a:avLst/>
            <a:gdLst/>
            <a:ahLst/>
            <a:cxnLst/>
            <a:rect r="r" b="b" t="t" l="l"/>
            <a:pathLst>
              <a:path h="2590913" w="21528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40206" y="-19050"/>
            <a:ext cx="1085789" cy="1312492"/>
          </a:xfrm>
          <a:custGeom>
            <a:avLst/>
            <a:gdLst/>
            <a:ahLst/>
            <a:cxnLst/>
            <a:rect r="r" b="b" t="t" l="l"/>
            <a:pathLst>
              <a:path h="1312492" w="1085789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20591" y="3273489"/>
            <a:ext cx="825314" cy="831671"/>
            <a:chOff x="0" y="0"/>
            <a:chExt cx="1100419" cy="11088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5535" y="53303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776076" y="3300374"/>
            <a:ext cx="869197" cy="852411"/>
            <a:chOff x="0" y="0"/>
            <a:chExt cx="1158930" cy="1136548"/>
          </a:xfrm>
        </p:grpSpPr>
        <p:sp>
          <p:nvSpPr>
            <p:cNvPr name="Freeform 20" id="20"/>
            <p:cNvSpPr/>
            <p:nvPr/>
          </p:nvSpPr>
          <p:spPr>
            <a:xfrm flipH="false" flipV="false" rot="10689288">
              <a:off x="117317" y="6473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0689288">
              <a:off x="16729" y="16226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697677" y="3054117"/>
            <a:ext cx="1158015" cy="1175164"/>
            <a:chOff x="0" y="0"/>
            <a:chExt cx="1544020" cy="1566885"/>
          </a:xfrm>
        </p:grpSpPr>
        <p:sp>
          <p:nvSpPr>
            <p:cNvPr name="Freeform 23" id="23"/>
            <p:cNvSpPr/>
            <p:nvPr/>
          </p:nvSpPr>
          <p:spPr>
            <a:xfrm flipH="false" flipV="false" rot="-3002050">
              <a:off x="297904" y="30732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002050">
              <a:off x="221233" y="203973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3450829">
            <a:off x="16116223" y="2648470"/>
            <a:ext cx="1273082" cy="1196742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562834" y="1093417"/>
            <a:ext cx="1316233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ЦЕЛ НА ПРОЕКТА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189406" y="4175273"/>
            <a:ext cx="3939563" cy="3317354"/>
            <a:chOff x="0" y="0"/>
            <a:chExt cx="5252750" cy="442313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2913108"/>
              <a:ext cx="5252750" cy="1510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Създаване на нов стандарт за комуникация между пациент и лекар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02076" y="1817983"/>
              <a:ext cx="440809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705557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15479" y="3803798"/>
            <a:ext cx="4035040" cy="4060304"/>
            <a:chOff x="0" y="0"/>
            <a:chExt cx="5380053" cy="541373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2913108"/>
              <a:ext cx="5380053" cy="250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Изграждане на мултифункционално приложение с цел драстично улеснение на медицинската сфера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5977" y="1817983"/>
              <a:ext cx="440809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731774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68590" y="4105160"/>
            <a:ext cx="3972824" cy="2574404"/>
            <a:chOff x="0" y="0"/>
            <a:chExt cx="5297098" cy="343253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2913108"/>
              <a:ext cx="529709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18897" y="1817983"/>
              <a:ext cx="5059304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727731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u="none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116190" y="6336919"/>
            <a:ext cx="3972824" cy="11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Повишаване на информираността и следенето на здравето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1902" y="1028700"/>
            <a:ext cx="13221420" cy="8554831"/>
            <a:chOff x="0" y="0"/>
            <a:chExt cx="4810760" cy="311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530" y="-68580"/>
              <a:ext cx="4928870" cy="3230880"/>
            </a:xfrm>
            <a:custGeom>
              <a:avLst/>
              <a:gdLst/>
              <a:ahLst/>
              <a:cxnLst/>
              <a:rect r="r" b="b" t="t" l="l"/>
              <a:pathLst>
                <a:path h="3230880" w="4928870">
                  <a:moveTo>
                    <a:pt x="3958590" y="3172460"/>
                  </a:moveTo>
                  <a:cubicBezTo>
                    <a:pt x="4445000" y="3230880"/>
                    <a:pt x="4659630" y="2989580"/>
                    <a:pt x="4765040" y="2711450"/>
                  </a:cubicBezTo>
                  <a:cubicBezTo>
                    <a:pt x="4928870" y="2282190"/>
                    <a:pt x="4828540" y="1756410"/>
                    <a:pt x="4850130" y="1301750"/>
                  </a:cubicBezTo>
                  <a:cubicBezTo>
                    <a:pt x="4860290" y="1082040"/>
                    <a:pt x="4876800" y="886460"/>
                    <a:pt x="4744720" y="713740"/>
                  </a:cubicBezTo>
                  <a:cubicBezTo>
                    <a:pt x="4630420" y="562610"/>
                    <a:pt x="4495800" y="408940"/>
                    <a:pt x="4358640" y="276860"/>
                  </a:cubicBezTo>
                  <a:cubicBezTo>
                    <a:pt x="4182110" y="107950"/>
                    <a:pt x="4043680" y="132080"/>
                    <a:pt x="3806190" y="121920"/>
                  </a:cubicBezTo>
                  <a:cubicBezTo>
                    <a:pt x="3456940" y="105410"/>
                    <a:pt x="3094990" y="100330"/>
                    <a:pt x="2750820" y="87630"/>
                  </a:cubicBezTo>
                  <a:cubicBezTo>
                    <a:pt x="2284730" y="71120"/>
                    <a:pt x="1819910" y="95250"/>
                    <a:pt x="1353820" y="85090"/>
                  </a:cubicBezTo>
                  <a:cubicBezTo>
                    <a:pt x="1017270" y="77470"/>
                    <a:pt x="490220" y="0"/>
                    <a:pt x="212090" y="248920"/>
                  </a:cubicBezTo>
                  <a:cubicBezTo>
                    <a:pt x="21590" y="417830"/>
                    <a:pt x="52070" y="655320"/>
                    <a:pt x="49530" y="894080"/>
                  </a:cubicBezTo>
                  <a:cubicBezTo>
                    <a:pt x="46990" y="1148080"/>
                    <a:pt x="81280" y="1399540"/>
                    <a:pt x="73660" y="1653540"/>
                  </a:cubicBezTo>
                  <a:cubicBezTo>
                    <a:pt x="66040" y="1983740"/>
                    <a:pt x="0" y="2283460"/>
                    <a:pt x="222250" y="2555240"/>
                  </a:cubicBezTo>
                  <a:cubicBezTo>
                    <a:pt x="386080" y="2755900"/>
                    <a:pt x="608330" y="3063240"/>
                    <a:pt x="869950" y="3136900"/>
                  </a:cubicBezTo>
                  <a:cubicBezTo>
                    <a:pt x="1139190" y="3213100"/>
                    <a:pt x="1250950" y="3158490"/>
                    <a:pt x="1541780" y="3158490"/>
                  </a:cubicBezTo>
                  <a:cubicBezTo>
                    <a:pt x="1938020" y="3158490"/>
                    <a:pt x="2052320" y="3192780"/>
                    <a:pt x="2475230" y="3163570"/>
                  </a:cubicBezTo>
                  <a:cubicBezTo>
                    <a:pt x="2900680" y="3131820"/>
                    <a:pt x="3747770" y="3148330"/>
                    <a:pt x="3958590" y="3172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64211" y="1295611"/>
            <a:ext cx="11050486" cy="1952578"/>
            <a:chOff x="0" y="0"/>
            <a:chExt cx="14733981" cy="26034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52400"/>
              <a:ext cx="14733981" cy="197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4"/>
                </a:lnSpc>
              </a:pPr>
              <a:r>
                <a:rPr lang="en-US" b="true" sz="8995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Нашето решение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84007"/>
              <a:ext cx="14733981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82664" y="132893"/>
            <a:ext cx="1882367" cy="9882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034361">
            <a:off x="-1316032" y="19410"/>
            <a:ext cx="8115300" cy="105498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034361">
            <a:off x="12611104" y="8730806"/>
            <a:ext cx="8115300" cy="105498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3986205" y="9196008"/>
            <a:ext cx="2417231" cy="1583015"/>
            <a:chOff x="0" y="0"/>
            <a:chExt cx="6621075" cy="4336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1075" cy="4234459"/>
            </a:xfrm>
            <a:custGeom>
              <a:avLst/>
              <a:gdLst/>
              <a:ahLst/>
              <a:cxnLst/>
              <a:rect r="r" b="b" t="t" l="l"/>
              <a:pathLst>
                <a:path h="4234459" w="6621075">
                  <a:moveTo>
                    <a:pt x="0" y="0"/>
                  </a:moveTo>
                  <a:lnTo>
                    <a:pt x="6621075" y="0"/>
                  </a:lnTo>
                  <a:lnTo>
                    <a:pt x="6621075" y="4234459"/>
                  </a:lnTo>
                  <a:lnTo>
                    <a:pt x="0" y="42344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21075" cy="4336059"/>
            </a:xfrm>
            <a:custGeom>
              <a:avLst/>
              <a:gdLst/>
              <a:ahLst/>
              <a:cxnLst/>
              <a:rect r="r" b="b" t="t" l="l"/>
              <a:pathLst>
                <a:path h="4336059" w="6621075">
                  <a:moveTo>
                    <a:pt x="0" y="4234459"/>
                  </a:moveTo>
                  <a:lnTo>
                    <a:pt x="6621075" y="4234459"/>
                  </a:lnTo>
                  <a:lnTo>
                    <a:pt x="6494075" y="4336059"/>
                  </a:lnTo>
                  <a:cubicBezTo>
                    <a:pt x="6494075" y="4336059"/>
                    <a:pt x="5503475" y="4259859"/>
                    <a:pt x="5401875" y="4259859"/>
                  </a:cubicBezTo>
                  <a:lnTo>
                    <a:pt x="1219200" y="4259859"/>
                  </a:lnTo>
                  <a:cubicBezTo>
                    <a:pt x="1117600" y="4259859"/>
                    <a:pt x="127000" y="4336059"/>
                    <a:pt x="127000" y="4336059"/>
                  </a:cubicBezTo>
                  <a:lnTo>
                    <a:pt x="0" y="4234459"/>
                  </a:lnTo>
                  <a:lnTo>
                    <a:pt x="0" y="0"/>
                  </a:lnTo>
                  <a:lnTo>
                    <a:pt x="6621075" y="0"/>
                  </a:lnTo>
                  <a:lnTo>
                    <a:pt x="6621075" y="4234459"/>
                  </a:lnTo>
                  <a:lnTo>
                    <a:pt x="12700" y="4234459"/>
                  </a:lnTo>
                  <a:lnTo>
                    <a:pt x="12700" y="4221759"/>
                  </a:lnTo>
                  <a:lnTo>
                    <a:pt x="6608375" y="4221759"/>
                  </a:lnTo>
                  <a:lnTo>
                    <a:pt x="6608375" y="12700"/>
                  </a:lnTo>
                  <a:lnTo>
                    <a:pt x="12700" y="12700"/>
                  </a:lnTo>
                  <a:lnTo>
                    <a:pt x="12700" y="4234459"/>
                  </a:lnTo>
                </a:path>
              </a:pathLst>
            </a:custGeom>
            <a:solidFill>
              <a:srgbClr val="394C6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621075" cy="3796309"/>
            </a:xfrm>
            <a:prstGeom prst="rect">
              <a:avLst/>
            </a:prstGeom>
          </p:spPr>
          <p:txBody>
            <a:bodyPr anchor="t" rtlCol="false" tIns="98913" lIns="98913" bIns="98913" rIns="98913"/>
            <a:lstStyle/>
            <a:p>
              <a:pPr algn="l">
                <a:lnSpc>
                  <a:spcPts val="95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76732" y="3133889"/>
            <a:ext cx="12234595" cy="30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Директна комуникация между пациент и доктор</a:t>
            </a:r>
          </a:p>
          <a:p>
            <a:pPr algn="ctr">
              <a:lnSpc>
                <a:spcPts val="3973"/>
              </a:lnSpc>
            </a:pPr>
          </a:p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Описана медицинска история в приложението</a:t>
            </a:r>
          </a:p>
          <a:p>
            <a:pPr algn="ctr">
              <a:lnSpc>
                <a:spcPts val="3973"/>
              </a:lnSpc>
            </a:pPr>
          </a:p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Редовни напомняния за спазване на медицинските предписания</a:t>
            </a:r>
          </a:p>
          <a:p>
            <a:pPr algn="ctr">
              <a:lnSpc>
                <a:spcPts val="3973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333260">
            <a:off x="11165267" y="5310741"/>
            <a:ext cx="4676775" cy="4676775"/>
          </a:xfrm>
          <a:custGeom>
            <a:avLst/>
            <a:gdLst/>
            <a:ahLst/>
            <a:cxnLst/>
            <a:rect r="r" b="b" t="t" l="l"/>
            <a:pathLst>
              <a:path h="4676775" w="4676775">
                <a:moveTo>
                  <a:pt x="0" y="0"/>
                </a:moveTo>
                <a:lnTo>
                  <a:pt x="4676775" y="0"/>
                </a:lnTo>
                <a:lnTo>
                  <a:pt x="4676775" y="4676775"/>
                </a:lnTo>
                <a:lnTo>
                  <a:pt x="0" y="4676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4567" y="-1738230"/>
            <a:ext cx="7783433" cy="13158232"/>
            <a:chOff x="0" y="0"/>
            <a:chExt cx="10377910" cy="17544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263110" y="2317640"/>
              <a:ext cx="4114800" cy="13716000"/>
              <a:chOff x="0" y="0"/>
              <a:chExt cx="812800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812800" cy="28045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5677518">
              <a:off x="-4278034" y="5212252"/>
              <a:ext cx="17025620" cy="7119805"/>
            </a:xfrm>
            <a:custGeom>
              <a:avLst/>
              <a:gdLst/>
              <a:ahLst/>
              <a:cxnLst/>
              <a:rect r="r" b="b" t="t" l="l"/>
              <a:pathLst>
                <a:path h="7119805" w="17025620">
                  <a:moveTo>
                    <a:pt x="0" y="0"/>
                  </a:moveTo>
                  <a:lnTo>
                    <a:pt x="17025619" y="0"/>
                  </a:lnTo>
                  <a:lnTo>
                    <a:pt x="17025619" y="7119805"/>
                  </a:lnTo>
                  <a:lnTo>
                    <a:pt x="0" y="71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966294" y="6401172"/>
            <a:ext cx="2206794" cy="2910640"/>
          </a:xfrm>
          <a:custGeom>
            <a:avLst/>
            <a:gdLst/>
            <a:ahLst/>
            <a:cxnLst/>
            <a:rect r="r" b="b" t="t" l="l"/>
            <a:pathLst>
              <a:path h="2910640" w="2206794">
                <a:moveTo>
                  <a:pt x="0" y="0"/>
                </a:moveTo>
                <a:lnTo>
                  <a:pt x="2206795" y="0"/>
                </a:lnTo>
                <a:lnTo>
                  <a:pt x="2206795" y="2910640"/>
                </a:lnTo>
                <a:lnTo>
                  <a:pt x="0" y="291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14865" y="9311812"/>
            <a:ext cx="2751430" cy="631794"/>
          </a:xfrm>
          <a:custGeom>
            <a:avLst/>
            <a:gdLst/>
            <a:ahLst/>
            <a:cxnLst/>
            <a:rect r="r" b="b" t="t" l="l"/>
            <a:pathLst>
              <a:path h="631794" w="2751430">
                <a:moveTo>
                  <a:pt x="0" y="0"/>
                </a:moveTo>
                <a:lnTo>
                  <a:pt x="2751429" y="0"/>
                </a:lnTo>
                <a:lnTo>
                  <a:pt x="2751429" y="631794"/>
                </a:lnTo>
                <a:lnTo>
                  <a:pt x="0" y="63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44158"/>
            <a:ext cx="14675400" cy="161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6"/>
              </a:lnSpc>
              <a:spcBef>
                <a:spcPct val="0"/>
              </a:spcBef>
            </a:pPr>
            <a:r>
              <a:rPr lang="en-US" b="true" sz="9929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Как работи про</a:t>
            </a:r>
            <a:r>
              <a:rPr lang="en-US" b="true" sz="9929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ектът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484" y="3999955"/>
            <a:ext cx="10876590" cy="501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Sign up и Log in функционалност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Информация за пациента 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Чат между пациент и доктор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Издаване на предписания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Преглеждане на минали срещи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JWT Authentication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9361">
            <a:off x="8401471" y="2881738"/>
            <a:ext cx="2312468" cy="226621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95049" y="2349840"/>
            <a:ext cx="6965740" cy="11205928"/>
            <a:chOff x="0" y="0"/>
            <a:chExt cx="9287653" cy="1494123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2763292" y="2763292"/>
              <a:ext cx="14814238" cy="9287653"/>
              <a:chOff x="0" y="0"/>
              <a:chExt cx="5471160" cy="343009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10160" y="-40640"/>
                <a:ext cx="5509260" cy="3473275"/>
              </a:xfrm>
              <a:custGeom>
                <a:avLst/>
                <a:gdLst/>
                <a:ahLst/>
                <a:cxnLst/>
                <a:rect r="r" b="b" t="t" l="l"/>
                <a:pathLst>
                  <a:path h="3473275" w="5509260">
                    <a:moveTo>
                      <a:pt x="5132070" y="3350085"/>
                    </a:moveTo>
                    <a:cubicBezTo>
                      <a:pt x="4961890" y="3451685"/>
                      <a:pt x="4753610" y="3473275"/>
                      <a:pt x="4559300" y="3472005"/>
                    </a:cubicBezTo>
                    <a:cubicBezTo>
                      <a:pt x="3957320" y="3468194"/>
                      <a:pt x="3351530" y="3417394"/>
                      <a:pt x="2748280" y="3408505"/>
                    </a:cubicBezTo>
                    <a:cubicBezTo>
                      <a:pt x="2129790" y="3399614"/>
                      <a:pt x="1508760" y="3465655"/>
                      <a:pt x="892810" y="3385644"/>
                    </a:cubicBezTo>
                    <a:cubicBezTo>
                      <a:pt x="450850" y="3328494"/>
                      <a:pt x="44450" y="3181174"/>
                      <a:pt x="15240" y="2670635"/>
                    </a:cubicBezTo>
                    <a:cubicBezTo>
                      <a:pt x="0" y="2410285"/>
                      <a:pt x="26670" y="2128272"/>
                      <a:pt x="27940" y="1843724"/>
                    </a:cubicBezTo>
                    <a:cubicBezTo>
                      <a:pt x="29210" y="1545295"/>
                      <a:pt x="10160" y="1248255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92550"/>
                    </a:cubicBezTo>
                    <a:cubicBezTo>
                      <a:pt x="5452110" y="1928395"/>
                      <a:pt x="5463540" y="2363295"/>
                      <a:pt x="5420360" y="2759535"/>
                    </a:cubicBezTo>
                    <a:cubicBezTo>
                      <a:pt x="5419090" y="2767155"/>
                      <a:pt x="5419090" y="2776045"/>
                      <a:pt x="5417820" y="2783665"/>
                    </a:cubicBezTo>
                    <a:cubicBezTo>
                      <a:pt x="5392420" y="3017345"/>
                      <a:pt x="5346700" y="3221814"/>
                      <a:pt x="5132070" y="3350085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2775992" y="3029325"/>
              <a:ext cx="14814238" cy="9009588"/>
              <a:chOff x="0" y="0"/>
              <a:chExt cx="5471160" cy="3327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10160" y="-40640"/>
                <a:ext cx="5509260" cy="3370580"/>
              </a:xfrm>
              <a:custGeom>
                <a:avLst/>
                <a:gdLst/>
                <a:ahLst/>
                <a:cxnLst/>
                <a:rect r="r" b="b" t="t" l="l"/>
                <a:pathLst>
                  <a:path h="3370580" w="5509260">
                    <a:moveTo>
                      <a:pt x="5132070" y="3247390"/>
                    </a:moveTo>
                    <a:cubicBezTo>
                      <a:pt x="4961890" y="3348990"/>
                      <a:pt x="4753610" y="3370580"/>
                      <a:pt x="4559300" y="3369310"/>
                    </a:cubicBezTo>
                    <a:cubicBezTo>
                      <a:pt x="3957320" y="3365500"/>
                      <a:pt x="3351530" y="3314700"/>
                      <a:pt x="2748280" y="3305810"/>
                    </a:cubicBezTo>
                    <a:cubicBezTo>
                      <a:pt x="2129790" y="3296920"/>
                      <a:pt x="1508760" y="3362960"/>
                      <a:pt x="892810" y="3282950"/>
                    </a:cubicBezTo>
                    <a:cubicBezTo>
                      <a:pt x="450850" y="3225800"/>
                      <a:pt x="44450" y="3078480"/>
                      <a:pt x="15240" y="2567940"/>
                    </a:cubicBezTo>
                    <a:cubicBezTo>
                      <a:pt x="0" y="2307590"/>
                      <a:pt x="26670" y="2044700"/>
                      <a:pt x="27940" y="1784350"/>
                    </a:cubicBezTo>
                    <a:cubicBezTo>
                      <a:pt x="29210" y="1511300"/>
                      <a:pt x="10160" y="1239520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63040"/>
                    </a:cubicBezTo>
                    <a:cubicBezTo>
                      <a:pt x="5452110" y="1861820"/>
                      <a:pt x="5463540" y="2260600"/>
                      <a:pt x="5420360" y="2656840"/>
                    </a:cubicBezTo>
                    <a:cubicBezTo>
                      <a:pt x="5419090" y="2664460"/>
                      <a:pt x="5419090" y="2673350"/>
                      <a:pt x="5417820" y="2680970"/>
                    </a:cubicBezTo>
                    <a:cubicBezTo>
                      <a:pt x="5392420" y="2914650"/>
                      <a:pt x="5346700" y="3119120"/>
                      <a:pt x="5132070" y="32473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004401">
            <a:off x="-33134" y="3971522"/>
            <a:ext cx="2312468" cy="226621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629931" y="4339028"/>
            <a:ext cx="6830858" cy="347753"/>
          </a:xfrm>
          <a:custGeom>
            <a:avLst/>
            <a:gdLst/>
            <a:ahLst/>
            <a:cxnLst/>
            <a:rect r="r" b="b" t="t" l="l"/>
            <a:pathLst>
              <a:path h="347753" w="6830858">
                <a:moveTo>
                  <a:pt x="0" y="0"/>
                </a:moveTo>
                <a:lnTo>
                  <a:pt x="6830858" y="0"/>
                </a:lnTo>
                <a:lnTo>
                  <a:pt x="6830858" y="347753"/>
                </a:lnTo>
                <a:lnTo>
                  <a:pt x="0" y="347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29931" y="6600559"/>
            <a:ext cx="6629369" cy="337495"/>
          </a:xfrm>
          <a:custGeom>
            <a:avLst/>
            <a:gdLst/>
            <a:ahLst/>
            <a:cxnLst/>
            <a:rect r="r" b="b" t="t" l="l"/>
            <a:pathLst>
              <a:path h="337495" w="6629369">
                <a:moveTo>
                  <a:pt x="0" y="0"/>
                </a:moveTo>
                <a:lnTo>
                  <a:pt x="6629369" y="0"/>
                </a:lnTo>
                <a:lnTo>
                  <a:pt x="6629369" y="337495"/>
                </a:lnTo>
                <a:lnTo>
                  <a:pt x="0" y="33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28991" y="2074995"/>
            <a:ext cx="5915704" cy="56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JavaScript</a:t>
            </a: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Python</a:t>
            </a: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PostgreSQL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72433"/>
            <a:ext cx="14130356" cy="263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900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Използвани технологии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4465" y="435323"/>
            <a:ext cx="742397" cy="487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1"/>
              </a:lnSpc>
              <a:spcBef>
                <a:spcPct val="0"/>
              </a:spcBef>
            </a:pPr>
            <a:r>
              <a:rPr lang="en-US" sz="2485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B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63879" cy="14263879"/>
            </a:xfrm>
            <a:custGeom>
              <a:avLst/>
              <a:gdLst/>
              <a:ahLst/>
              <a:cxnLst/>
              <a:rect r="r" b="b" t="t" l="l"/>
              <a:pathLst>
                <a:path h="14263879" w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15166688" y="0"/>
              <a:ext cx="14263879" cy="14263879"/>
            </a:xfrm>
            <a:custGeom>
              <a:avLst/>
              <a:gdLst/>
              <a:ahLst/>
              <a:cxnLst/>
              <a:rect r="r" b="b" t="t" l="l"/>
              <a:pathLst>
                <a:path h="14263879" w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30784" y="1870218"/>
            <a:ext cx="12845482" cy="6546563"/>
            <a:chOff x="0" y="0"/>
            <a:chExt cx="5599430" cy="28536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53340"/>
              <a:ext cx="5600700" cy="3021330"/>
            </a:xfrm>
            <a:custGeom>
              <a:avLst/>
              <a:gdLst/>
              <a:ahLst/>
              <a:cxnLst/>
              <a:rect r="r" b="b" t="t" l="l"/>
              <a:pathLst>
                <a:path h="3021330" w="5600700">
                  <a:moveTo>
                    <a:pt x="5598160" y="1553210"/>
                  </a:moveTo>
                  <a:cubicBezTo>
                    <a:pt x="5598160" y="1529080"/>
                    <a:pt x="5596890" y="1506220"/>
                    <a:pt x="5595620" y="1482090"/>
                  </a:cubicBezTo>
                  <a:cubicBezTo>
                    <a:pt x="5596890" y="1457960"/>
                    <a:pt x="5596890" y="1435100"/>
                    <a:pt x="5598160" y="1410970"/>
                  </a:cubicBezTo>
                  <a:cubicBezTo>
                    <a:pt x="5598160" y="1395730"/>
                    <a:pt x="5598160" y="1380490"/>
                    <a:pt x="5598160" y="1365250"/>
                  </a:cubicBezTo>
                  <a:cubicBezTo>
                    <a:pt x="5596890" y="1231900"/>
                    <a:pt x="5580380" y="1103630"/>
                    <a:pt x="5549900" y="989330"/>
                  </a:cubicBezTo>
                  <a:cubicBezTo>
                    <a:pt x="5485130" y="749300"/>
                    <a:pt x="5372100" y="581660"/>
                    <a:pt x="5226050" y="462280"/>
                  </a:cubicBezTo>
                  <a:cubicBezTo>
                    <a:pt x="5191760" y="424180"/>
                    <a:pt x="5153660" y="388620"/>
                    <a:pt x="5114290" y="358140"/>
                  </a:cubicBezTo>
                  <a:cubicBezTo>
                    <a:pt x="5104130" y="350520"/>
                    <a:pt x="5095240" y="344170"/>
                    <a:pt x="5085080" y="336550"/>
                  </a:cubicBezTo>
                  <a:cubicBezTo>
                    <a:pt x="5062220" y="320040"/>
                    <a:pt x="5039360" y="303530"/>
                    <a:pt x="5016500" y="289560"/>
                  </a:cubicBezTo>
                  <a:cubicBezTo>
                    <a:pt x="4552950" y="0"/>
                    <a:pt x="3948430" y="67310"/>
                    <a:pt x="3425190" y="60960"/>
                  </a:cubicBezTo>
                  <a:cubicBezTo>
                    <a:pt x="2913380" y="54610"/>
                    <a:pt x="2401570" y="50800"/>
                    <a:pt x="1889760" y="55880"/>
                  </a:cubicBezTo>
                  <a:cubicBezTo>
                    <a:pt x="1445260" y="59690"/>
                    <a:pt x="974090" y="45720"/>
                    <a:pt x="581660" y="290830"/>
                  </a:cubicBezTo>
                  <a:cubicBezTo>
                    <a:pt x="558800" y="304800"/>
                    <a:pt x="535940" y="321310"/>
                    <a:pt x="513080" y="337820"/>
                  </a:cubicBezTo>
                  <a:cubicBezTo>
                    <a:pt x="502920" y="345440"/>
                    <a:pt x="494030" y="351790"/>
                    <a:pt x="483870" y="359410"/>
                  </a:cubicBezTo>
                  <a:cubicBezTo>
                    <a:pt x="444500" y="389890"/>
                    <a:pt x="407670" y="424180"/>
                    <a:pt x="372110" y="463550"/>
                  </a:cubicBezTo>
                  <a:cubicBezTo>
                    <a:pt x="226060" y="581660"/>
                    <a:pt x="113030" y="749300"/>
                    <a:pt x="48260" y="989330"/>
                  </a:cubicBezTo>
                  <a:cubicBezTo>
                    <a:pt x="17780" y="1103630"/>
                    <a:pt x="2540" y="1231900"/>
                    <a:pt x="0" y="1366520"/>
                  </a:cubicBezTo>
                  <a:cubicBezTo>
                    <a:pt x="0" y="1381760"/>
                    <a:pt x="0" y="1397000"/>
                    <a:pt x="0" y="1412240"/>
                  </a:cubicBezTo>
                  <a:cubicBezTo>
                    <a:pt x="0" y="1436370"/>
                    <a:pt x="1270" y="1459230"/>
                    <a:pt x="2540" y="1483360"/>
                  </a:cubicBezTo>
                  <a:cubicBezTo>
                    <a:pt x="1270" y="1507490"/>
                    <a:pt x="1270" y="1531620"/>
                    <a:pt x="0" y="1554480"/>
                  </a:cubicBezTo>
                  <a:cubicBezTo>
                    <a:pt x="0" y="1569720"/>
                    <a:pt x="0" y="1584960"/>
                    <a:pt x="0" y="1600200"/>
                  </a:cubicBezTo>
                  <a:cubicBezTo>
                    <a:pt x="1270" y="1733550"/>
                    <a:pt x="17780" y="1861820"/>
                    <a:pt x="48260" y="1977390"/>
                  </a:cubicBezTo>
                  <a:cubicBezTo>
                    <a:pt x="113030" y="2217420"/>
                    <a:pt x="226060" y="2385060"/>
                    <a:pt x="372110" y="2504440"/>
                  </a:cubicBezTo>
                  <a:cubicBezTo>
                    <a:pt x="406400" y="2542540"/>
                    <a:pt x="444500" y="2578100"/>
                    <a:pt x="483870" y="2608580"/>
                  </a:cubicBezTo>
                  <a:cubicBezTo>
                    <a:pt x="494030" y="2616200"/>
                    <a:pt x="502920" y="2622550"/>
                    <a:pt x="513080" y="2630170"/>
                  </a:cubicBezTo>
                  <a:cubicBezTo>
                    <a:pt x="535940" y="2646680"/>
                    <a:pt x="558800" y="2663190"/>
                    <a:pt x="581660" y="2677160"/>
                  </a:cubicBezTo>
                  <a:cubicBezTo>
                    <a:pt x="946150" y="2904490"/>
                    <a:pt x="1343660" y="2903220"/>
                    <a:pt x="1757680" y="2903220"/>
                  </a:cubicBezTo>
                  <a:cubicBezTo>
                    <a:pt x="2250440" y="2903220"/>
                    <a:pt x="2744470" y="2918460"/>
                    <a:pt x="3237230" y="2899410"/>
                  </a:cubicBezTo>
                  <a:cubicBezTo>
                    <a:pt x="3832860" y="2875280"/>
                    <a:pt x="4484370" y="3021330"/>
                    <a:pt x="5019040" y="2677160"/>
                  </a:cubicBezTo>
                  <a:cubicBezTo>
                    <a:pt x="5041900" y="2663190"/>
                    <a:pt x="5064760" y="2646680"/>
                    <a:pt x="5087620" y="2630170"/>
                  </a:cubicBezTo>
                  <a:cubicBezTo>
                    <a:pt x="5097780" y="2622550"/>
                    <a:pt x="5106670" y="2616200"/>
                    <a:pt x="5116830" y="2608580"/>
                  </a:cubicBezTo>
                  <a:cubicBezTo>
                    <a:pt x="5156200" y="2578100"/>
                    <a:pt x="5193030" y="2543810"/>
                    <a:pt x="5228590" y="2504440"/>
                  </a:cubicBezTo>
                  <a:cubicBezTo>
                    <a:pt x="5374640" y="2385060"/>
                    <a:pt x="5487670" y="2217420"/>
                    <a:pt x="5552440" y="1977390"/>
                  </a:cubicBezTo>
                  <a:cubicBezTo>
                    <a:pt x="5582920" y="1863090"/>
                    <a:pt x="5598160" y="1734820"/>
                    <a:pt x="5600700" y="1601470"/>
                  </a:cubicBezTo>
                  <a:cubicBezTo>
                    <a:pt x="5599430" y="1583690"/>
                    <a:pt x="5599430" y="1568450"/>
                    <a:pt x="5598160" y="15532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838902" y="751165"/>
            <a:ext cx="2610196" cy="2648723"/>
          </a:xfrm>
          <a:custGeom>
            <a:avLst/>
            <a:gdLst/>
            <a:ahLst/>
            <a:cxnLst/>
            <a:rect r="r" b="b" t="t" l="l"/>
            <a:pathLst>
              <a:path h="2648723" w="2610196">
                <a:moveTo>
                  <a:pt x="0" y="0"/>
                </a:moveTo>
                <a:lnTo>
                  <a:pt x="2610196" y="0"/>
                </a:lnTo>
                <a:lnTo>
                  <a:pt x="2610196" y="2648723"/>
                </a:lnTo>
                <a:lnTo>
                  <a:pt x="0" y="264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58988" y="4282369"/>
            <a:ext cx="10770023" cy="1927860"/>
            <a:chOff x="0" y="0"/>
            <a:chExt cx="14360031" cy="25704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57175"/>
              <a:ext cx="14360031" cy="227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6"/>
                </a:lnSpc>
                <a:spcBef>
                  <a:spcPct val="0"/>
                </a:spcBef>
              </a:pPr>
              <a:r>
                <a:rPr lang="en-US" b="true" sz="9996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Демо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51050"/>
              <a:ext cx="14360031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60468"/>
            <a:ext cx="18288000" cy="5726532"/>
            <a:chOff x="0" y="0"/>
            <a:chExt cx="4816593" cy="1508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08222"/>
            </a:xfrm>
            <a:custGeom>
              <a:avLst/>
              <a:gdLst/>
              <a:ahLst/>
              <a:cxnLst/>
              <a:rect r="r" b="b" t="t" l="l"/>
              <a:pathLst>
                <a:path h="15082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08222"/>
                  </a:lnTo>
                  <a:lnTo>
                    <a:pt x="0" y="15082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55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7824" y="1471020"/>
            <a:ext cx="15012352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900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Процес на работа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732340">
            <a:off x="-1887433" y="360653"/>
            <a:ext cx="7663361" cy="157098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49689" y="5482357"/>
            <a:ext cx="3550195" cy="3647453"/>
            <a:chOff x="0" y="0"/>
            <a:chExt cx="4733593" cy="48632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Измисляне на идея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3513" y="3444045"/>
              <a:ext cx="4486566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Разпределение на задачите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 ден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29165" y="5482357"/>
            <a:ext cx="3550195" cy="3588399"/>
            <a:chOff x="0" y="0"/>
            <a:chExt cx="4733593" cy="47845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 ден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Проучване на технологиите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365306"/>
              <a:ext cx="4733593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Започване на проекта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08641" y="5482357"/>
            <a:ext cx="3550195" cy="3626498"/>
            <a:chOff x="0" y="0"/>
            <a:chExt cx="4733593" cy="48353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1-2 ден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9D990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Разработване на проекта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416105"/>
              <a:ext cx="4733593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9D990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Смяна на технологиите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8116" y="5710957"/>
            <a:ext cx="3550195" cy="2073923"/>
            <a:chOff x="0" y="0"/>
            <a:chExt cx="4733593" cy="27652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13279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326078" y="17382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3 ден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76200"/>
              <a:ext cx="473359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Представяне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DAGiVzIrxH0</dc:identifier>
  <dcterms:modified xsi:type="dcterms:W3CDTF">2011-08-01T06:04:30Z</dcterms:modified>
  <cp:revision>1</cp:revision>
  <dc:title>Copy of Pastel Blue Pink Yellow and Orange Illustrations and Doodles Healthcare Center Presentation</dc:title>
</cp:coreProperties>
</file>